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9" r:id="rId4"/>
    <p:sldId id="258" r:id="rId5"/>
    <p:sldId id="274" r:id="rId6"/>
    <p:sldId id="259" r:id="rId7"/>
    <p:sldId id="260" r:id="rId8"/>
    <p:sldId id="267" r:id="rId9"/>
    <p:sldId id="268" r:id="rId10"/>
    <p:sldId id="270" r:id="rId11"/>
    <p:sldId id="271" r:id="rId12"/>
    <p:sldId id="272" r:id="rId13"/>
    <p:sldId id="273" r:id="rId14"/>
    <p:sldId id="261" r:id="rId15"/>
    <p:sldId id="262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328" y="-2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19BADE8E-3011-4F23-82FF-E7CDA0E4720E}" type="datetimeFigureOut">
              <a:rPr lang="en-US"/>
              <a:pPr/>
              <a:t>6/24/16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03423235-2736-4C3A-AFD6-488520F2BA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6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3A86D6B0-A1C5-4D4F-89B2-4BEC63396B13}" type="datetimeFigureOut">
              <a:rPr lang="en-US"/>
              <a:pPr/>
              <a:t>6/24/16</a:t>
            </a:fld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w Cen MT" pitchFamily="34" charset="0"/>
              </a:defRPr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w Cen MT" pitchFamily="34" charset="0"/>
              </a:defRPr>
            </a:lvl1pPr>
          </a:lstStyle>
          <a:p>
            <a:fld id="{FA20C57E-2B02-4E24-AEC4-BFA1EE909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5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E14BE1-3809-4583-B4E5-4826528DC527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3FA42FC-90A4-402D-925A-29AC11FE9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461D-D519-4FCD-A86D-E4DD7E94408D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BFF84-4FEC-4B33-968D-D42DAA4C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FE6EE-1024-41E9-BF0D-63D61E914E3C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DF638-7C62-4F2A-96EF-176A18193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19DC-720A-4752-8939-7CDCEEA1AAD1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71980-8D22-4AEF-A796-007F7377C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AC008-DF0F-4341-9C21-91E505C02E1F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4D8D85D-4748-45EC-9B8A-DEDD77FC4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CEC939-7DDF-493A-A1AC-55AF90D0F3C6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3BC7F7-665F-4FA3-81F7-1FF8BC3C6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B885A4-ACB0-4443-B125-72931FA2171A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E8FF9A-887B-4321-A5C2-80730F4F1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9985A-0FA5-4A9F-B104-41D539FD2574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283E-990B-49E5-8528-1F71C4EE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5E267-F4B6-4C84-A72D-60E387EFA5E8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16BED8-08B0-4F64-B203-E9786D73B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1C29-EDDD-40CF-BF8C-FC34B9CB47C8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9B679-6B20-48F9-9979-6D71D020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D83A73-DA80-4254-8DC1-5B1DA495E672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6AEE9DB7-BEB7-454C-9DFA-E15441535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685798-BE18-41B1-984F-8CB1B0F3FD5A}" type="datetimeFigureOut">
              <a:rPr lang="en-US"/>
              <a:pPr>
                <a:defRPr/>
              </a:pPr>
              <a:t>6/24/16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F54D06-1C40-4C73-AE21-272FB63D3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6" r:id="rId4"/>
    <p:sldLayoutId id="2147483747" r:id="rId5"/>
    <p:sldLayoutId id="2147483742" r:id="rId6"/>
    <p:sldLayoutId id="2147483748" r:id="rId7"/>
    <p:sldLayoutId id="2147483741" r:id="rId8"/>
    <p:sldLayoutId id="2147483749" r:id="rId9"/>
    <p:sldLayoutId id="2147483740" r:id="rId10"/>
    <p:sldLayoutId id="21474837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Scientific Investigations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en-US" smtClean="0"/>
              <a:t>Lesson 1.2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n-US" dirty="0"/>
              <a:t>Nick wanted to see how high an ice cube would float in different temperatures of water. Identify the independent variable.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Height of ice cube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Temperature of ice cube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Size of ice cube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Amount of water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Temperature of water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4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2438400"/>
            <a:ext cx="4343400" cy="3581400"/>
          </a:xfrm>
        </p:spPr>
        <p:txBody>
          <a:bodyPr/>
          <a:lstStyle/>
          <a:p>
            <a:pPr lvl="0"/>
            <a:r>
              <a:rPr lang="en-US" dirty="0"/>
              <a:t>Mario studied how far room temperature water would spurt out of a </a:t>
            </a:r>
            <a:r>
              <a:rPr lang="en-US" dirty="0" smtClean="0"/>
              <a:t>plastic </a:t>
            </a:r>
            <a:r>
              <a:rPr lang="en-US" dirty="0"/>
              <a:t>milk carton when 3mm holes were punched at different heights from the bottom of the container. Identify the independent variable.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Distance water </a:t>
            </a:r>
            <a:r>
              <a:rPr lang="en-US" dirty="0" err="1" smtClean="0"/>
              <a:t>traveld</a:t>
            </a:r>
            <a:r>
              <a:rPr lang="en-US" dirty="0" smtClean="0"/>
              <a:t> out of the carton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Different heights of the holes in container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Ice water from Iceland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19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Tiffany was </a:t>
            </a:r>
            <a:r>
              <a:rPr lang="en-US" dirty="0" err="1" smtClean="0"/>
              <a:t>investingating</a:t>
            </a:r>
            <a:r>
              <a:rPr lang="en-US" dirty="0" smtClean="0"/>
              <a:t> </a:t>
            </a:r>
            <a:r>
              <a:rPr lang="en-US" dirty="0"/>
              <a:t>how fast it took Hayden to react to different sounds. Identify the independent variable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fast Hayden reacted</a:t>
            </a:r>
          </a:p>
          <a:p>
            <a:r>
              <a:rPr lang="en-US" dirty="0" smtClean="0"/>
              <a:t>How much time it took Hayden to react</a:t>
            </a:r>
          </a:p>
          <a:p>
            <a:r>
              <a:rPr lang="en-US" dirty="0" smtClean="0"/>
              <a:t>Different sounds</a:t>
            </a:r>
          </a:p>
          <a:p>
            <a:r>
              <a:rPr lang="en-US" dirty="0" smtClean="0"/>
              <a:t>Hayden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152400" y="2438400"/>
            <a:ext cx="4343400" cy="3581400"/>
          </a:xfrm>
        </p:spPr>
        <p:txBody>
          <a:bodyPr/>
          <a:lstStyle/>
          <a:p>
            <a:pPr lvl="0"/>
            <a:r>
              <a:rPr lang="en-US" dirty="0"/>
              <a:t>Mrs. Crain wanted to see how different types of music affected students' pulse rates. She played different types of music: heavy metal, rap, R&amp;B, alternative, pop, country, and classical music. Identify the independent variable.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Types of music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Pulse 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Mrs. Crain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Classical music resulted in the highest pulse rate.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6" descr="http://toolkit.pellinstitute.org/wp-content/uploads/2009/12/analy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362200"/>
            <a:ext cx="44926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/>
              <a:t>Parts of a Scientific Investigation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 fontScale="775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b="1" dirty="0" smtClean="0">
                <a:solidFill>
                  <a:srgbClr val="66CC33"/>
                </a:solidFill>
                <a:latin typeface="Verdana" pitchFamily="-111" charset="0"/>
              </a:rPr>
              <a:t>Data</a:t>
            </a:r>
            <a:r>
              <a:rPr lang="en-PH" dirty="0" smtClean="0">
                <a:solidFill>
                  <a:srgbClr val="FFFFFF"/>
                </a:solidFill>
                <a:latin typeface="Verdana" pitchFamily="-111" charset="0"/>
              </a:rPr>
              <a:t> 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are information gathered by observation or experimentation that can be used in calculating or reasoning.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Scientists </a:t>
            </a:r>
            <a:r>
              <a:rPr lang="en-PH" dirty="0" err="1" smtClean="0">
                <a:solidFill>
                  <a:srgbClr val="000000"/>
                </a:solidFill>
                <a:latin typeface="Verdana" pitchFamily="-111" charset="0"/>
              </a:rPr>
              <a:t>analyze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 data to </a:t>
            </a:r>
            <a:r>
              <a:rPr lang="en-PH" b="1" dirty="0" smtClean="0">
                <a:solidFill>
                  <a:srgbClr val="000000"/>
                </a:solidFill>
                <a:latin typeface="Verdana" pitchFamily="-111" charset="0"/>
              </a:rPr>
              <a:t>understand the relationship 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between the independent variable and the dependent variable.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Based on their analysis of the data, scientists draw conclusions about the hypothesis.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18436" name="AutoShape 2" descr="data:image/jpg;base64,/9j/4AAQSkZJRgABAQAAAQABAAD/2wCEAAkGBhQQERQUEBAUFBQQFBUVFRcUFQ8UFxQWFhQXFBcUFhQXHCYeFxklGRYXHy8gJCcpLC0tFx4xNTAqNSYrLCkBCQoKDgwOGg8PGjAkHCQsKjQsLCwqLCksLCwsKSksKSosLCwsKSopKSk1KS0vLCwsLDUpKikpLSwsNSwqKSwsLP/AABEIAMIBBAMBIgACEQEDEQH/xAAbAAEAAgMBAQAAAAAAAAAAAAAABQYCAwQBB//EAFIQAAEDAgIEBwoICQsFAQAAAAEAAgMEEQUSBiExQRNRYXGBkaEHFCIjMjNSksHRNEJicnOCorEkQ1Njg5OywvAVFhdUZKOktNLT8URVdJTyJf/EABkBAQADAQEAAAAAAAAAAAAAAAABAgMEBf/EADARAAIBAgQEBQQCAgMAAAAAAAABAgMRBBIhMUFRYYETInGRoTKxweFi0XLxBUJS/9oADAMBAAIRAxEAPwD7iiIgCIiAIorSXSBtDAZnxySBrmNyxBhcTI8Mbqc4C2ZwF771XXaSYpN5jDYacbnVdRmPTFACRzFylJvYhtLcu915dUU4RiU3n8W4IHayjp4mdUspc7sWuTufUzherlqaq2smqqp3NsNpLWlrAOjcrZGUdWJZ8R0woqe/D1tPGRudLEHere/YoY91Sid8H74qjxU1LVSX5nFoaetcmj8WFF5bQtoS9msiEU7ngDfceERyqQp8dDq2akt5mCGYG+3O57XAjdbKz1lOTqVdXoc7tOaqT4PgtUb76iSlph1Fzndiwdi2MSeTTUEH0s1TOR+rY0HrVgAXq0VJGbrMrjqPFX+VidPF9DRh3UZZD9yxOi9U8eNxqtP0TaSDqyxm3WrKgU5IlfEkVhugjSfGYhicnzq2YDqYAsx3LqNw8Yap5+VV1h+56tccVtq2KjS4E5pcWU49yPDTtgkPPU1v+4vP6IsOHkxSt+bU1Y/fVyRRZE5nzKb/AEWUzfNVNfF9HWTD77oO529vm8ZxRvIahr/2mK5ImVE55FP/AJmVjfIx2rHzo6V/aQvRoviQ2Y9L9ajoireijKhnkU/+bmK/9+/wFJ/qXo0axQ7ced9Whox7Vb0TKic7Kh/M+uPl49VH5kFIz7gsf6OC/wA9i2JyA7u+eDb1Mare6QBRekGK8BSzy7OBhlf6sbnDtCnKRnZF9ySkDaAvaXFs9TUyML3Oe7IJTEy7jrPgRt1q6qC0Hw/vfDqOIixZTxZh8osDnfaJU6sjpCIiAIiIAiIgCIiAIiICO0hwgVdLNA7UJ4nsv6JcLNdzh1j0KI0YxB1VSQzOHhvYBIPRlYSyVvRI1wVnKqWjI4GqxCm3MqBUx/R1bM5tyCZk3WrwdmZVFdEwWkblVe6fRyzYXUspw4vLWnK25c5jZGue0AbfBB1b9YV1XhYOJauV0c6Vnc+O6F4nhss+Hx0lC51THBaSWNr4+93BgD3THUJLnP4Rzbba81lL4ZTPbilVWPa65NKwNynM2nldPTi7dvlRQSniF+JfRzTjXYbe3nVU0dNQ/EK3hooWBraZhyTSSOBEb3tteNocCJDc6rEW17VUvq7llRbe9+VZthC0zIyszQxhK6GR2WSKjdyyQREUFgiIhARYmQDetbqjiCmwubl454G1c5lJWKtlIzG50/EtbpCViiskitzxVruiEmgkiaddU+CnH6adjD9kuVmVb0oHCVeGQenWGY81NDJJ+0WqJ7FoK8kXhjbCw2DUFkiLlO0IiIAiIgCIiAIiIAiIgCqWJ+JxemfurKWaA8WeBzaiPpyumVtVU0/GRtJUbO9q6nLjxMlJpn9k3YpRD1RYERFqcoUBg+rEMQ5RSH+5cP3e1T6rOG10YxStYZGBz46PK0uYHOIZPmAbe5IFlDJXEsyJdRrtIoBU97OkAlyB4B1BwN9QO91he3EQjaW5aFOU75Ve2vYkkWozjcsDMeZXSbM7o6CVgZgucnjRTlK5jY6fiCwLidpXiK1kRdhERSQEREAREQBVweNxyBu6koZpeZ08zIh9lhVjVf0T8ZiuJyHZE2kp2/VjdM8etIFnU2NaK8xdkRFznWEREAREQBERAEREAREQBVrukUvCYXWAbWwPkb86Lxo7WBWVcmK03CwSxn8ZG9nrMLfagNNHUiWNkg2SMa8czmh3tW5V3QGtD8LonE6+9om9LGhh/ZU26fiW6TZyN2ZuLlXcPgYzEatzI2gvgpHEhrRcmSsDnat5trO9TBUPSfD6jkpqQf3tYVOUrm3Jp0x47BUig0ejxKGaeUFr6md74ZG6nxsZ4qIg8VmXtvvzFTOmVa6OkeI/OT5YI/nynJq5gXHoUpQUYhijib5MTGsHM0AexUlFTnley/J3Uak8PR8SDtKT09Fq/dtexWcL0jlpZBS4kQHHVDUfEmHE4/Ffynp3E21cmKYVHUxmKZgcx3WDuc07iONVenxCbCnNiqy6WkccsU9iXRcTJQN3L1cQjM6WktufL1/s0dOGMWakrVOMeEusev8AH25F0RYRyBwDmkFrgCCCCCDsII2hZroueW1Z2YREQgIiIAiIgCIiA8UJ3MxnjrJjr75xCqe0/IY4Qt6LRqWqqjg2PedkbXPPM0Fx+5cHcspTHhNHfa+LhTymZ7piftrGqzoordlrREWJ0BERAEREAREQBERAEREAXjl6vCgKH3Nj/wDmwtP4t08fqVMrQOoBWdVrucx3pJB6NZWD/EvPtVo4Erpi1Y4przMwULh7h3/Waxqjo2njuBO+x5bPB6QpzgjxKtYFgkMVXWOZTxMLZIbOEbAW3pmOdZ1ri+a5UtkRW5jiR4fEqeLa2kY6pf8APd4uIc41u6VZAqxoT441NYR8KmIZ9FF4tnt6lZyVnR1TlzOzG+SUaX/hJd938t+wWuop2yNLHtDmvFnNcAQRxELhk0giBs3M8/JaSuqirmTNuw7NoO0c4W7i7ao8qli6UpWhNX6Mqb6eXCHF0QdNQk3fH5UlNc63MJ2s/g+kbZQYhHPG2SJ4ex4uCPuPEeMHYugqo1+BS0MjqjDm5mON5qX4r+N8Xou5B0X8lctnS21j9j21OGMVpu1Tg+Euj5Prx48y3oo7A8dirIhJC6+5zTqcx3ouG49h3KQXQpKSujzqlOVOThNWaK9pLpK+mlgjhgM75eEc5jb5sjBtby7dx8khduCaSwVgPBPs9vlRv8GRltuZh+8XCiME/CMTq59raZraWPn8qS3SD6yksb0UhqiHm8czdbZojlkBGy5HldPQQuaLqO8o7X2PVqww0FGjUTUrJuS11etmuSTS019SaRVAY5VYf4NezhoRqFTC3WB+djGznH2lZqHEI52B8MjXsOwtNxzHiPIda2hUUtOPI4a+EqUVm3jwktV+n0ep0ovLr1aHKQGn1VwWG1jt/e8jRzvHBjtcrPgdFwNNBF+ShjZ6jA32Km90puah4P8AL1NJF61TGf3V9AC56m51UdgiIszYIiIAiIgCIiAIiIAiIgCIvCgKT3ODaGrb6GJVzf76/tVsVU0DGV+Jt9HFKg9EjIpP3irWtVsc0/qYUJhUQdPiDXC4dNECOMGipwR1KbUPgvwmv+ni/wAlToyESlPTtjaGsa1rW7GtAaBv1Aago3SeqyQOtteQ3r1nsBUsoLSYZnU7PSk9w9pWlNLMjh/5CbWHm1u9Pd2/JI4ZQtijaA0A5RmO8m2slRJjEVeNVmzt6L297e1WJQOk4yGGUfi5NfNqd+6etWpu8teJhjaapUYyivocX2vZ/DJvghxLzgAswvVnc9PQqmO6JPEhqsPcI6keU0+bqBva8bM3L9x1jGj0yjfBM944KelY50sD9TmuaNVr+U0mwvyjkvbVXNK9CYa8Au8XK3UJGjWW72OHxhxcXYcJRlG7h7Hp0a9Krlhitla0lulyfNfK+DRoHhboqGIuHhz3ned5MhuCfq5VPlp4l0xsDQABYNAAHEBqA6lktqflikcWIqeNVlUfFtnGRdVev0MyPM2HS97Sna0a4ZOR0ewdAtyb1cjGCtboOJJRjPcUa9Sg7we+64P1WzKhRaZmN4hxGLvaU+S/bDJytfu6TblCtDXXFxrB1jlHGtWIYcyZhjmja9jtocLjnHEeUa1VXYBVYec2HycNDtNNMb2+ifu5tX1lW84b6r5/Z05MPifp8k+T+l+j3j306nT3Qj+DwHcK+iJ/XtV+XyTS/S6Gpw+Ya4p6d8EjoZfBeODqI3Oy38rUDy8gX1ppuFWUlLVFPBnR8lRWZ6iIqgIiIAiIgCIiAIiIAiIgCFEQFL0aOXEcWj/P00o/S0rbnrYVaVWKQcHjdW38vRUsvPwcs0R+8KzrSOxzz3PHkgGwubGwva54r7lVtHKiodW1nCU8cbS+EuPDF5B71YA1rRGA7YCTcWvvVqUdhzbTVR45Y/8ALQj3qWVWxIqDrjnrYW/k2lx6b+4KcUHQjPXTO9Bob93uK1hxfQ4Mbr4cOcl8a/gnFF6Sw5qd/wAmzuo6+y6lForos8T2+kxw7Cqxdmmb4mn4lGcOaZjh02eKN3Gxp7Na6VF6MyZqZnycw6nFSiSVpNEYaeejCXNL7BERVNwiLCaYMaXOIAAuSUDaSuzNFopK9kovG8OA28Y5wda3qWrbkRkpK8XdAhaXw8S3IidiXqVHTnRuKrpJ80YMrYZTG8anBwY4tGbeL7jqVk0Vr+HoqWX8rTwv6XRtJ7brZPGNu7fzKA7lb8tBwBPhUM9RTH9HM4t+w5izmlujop1JSWWTult0LgiIqGgREQBERAEREAREQBERAEREBT8UbweNUrv6xRVUXTFLDMOxzlZVXtM25KrDJvRq3wnmqKaVn7TWqwhaRMKm4Udhz/wiqHE+I9cDPcu6d5a1xa0uIBIaC0FxA1NBOoX2XKruAYjLJWVYfSujaHQtcXSQuyuEDXWAYTmuHt2KWUSLKoTRzwjO/wBOU9Q/5UxM+zSeIE9QuorRVn4OD6TnHtt7FovpfY4KuuJprkpP7L8kwhRFQ7iE0X8FsrPycrh/HUptQuFeDVVLeMteOn/6U0tKn1XOHAaUVHk2vZtBERZncCoGoBq5+D/Ewnw7fGdxfxy8ikcXr+Bic742xo43HZ7+hMHoeBia0+UfCceNx2+7oV4+VZvY4a68aoqPBay/C78eiI2aFtPVxFgytnBa4DZfVbVz27VPqA0pNjA4fFk9x9in1M9UmVwtoVatNbJp+6/QRLrTJPxKiVzvvY9nfuVZ0XfwGK18BOqpZBWRjlsaeY+sxh6VYFWtIHd71+H1WxplfRy/NqW3jvyCVjfWScfKWpS8xe0RFgdQREQBERAEREAREQBERAEREBVe6V4NFw2+kqKWo5hHURlx9QuU+uTS3Du+KGqhA1y08zB84xkN7bLTo7iHfFJTzfloIpDzuja49pKvEyqEioPBHnvvEBuEtOek0kV/uCnFE4I0cLWHeaoX6KSmA7FYyWx1Yw/LBKfkO7Rb2rDAo8tPEPk369ftWnSeS1M/lyj7QUhSR5Y2N9FrR1ABaf8ATucC1xb6RXy3/RtREVDuIR/gV7fzsVukX/0qbUHj5yS08novynmNvZdTivLZPocOF8tSrD+V/dJ/2ERaK6pEcbnn4rSec7h1qu52SkopyeyIiY98VbW7WU/hHiLv+bdRU8FE6N0uWLO7ypiXk8+z39Klleb1suBx4KLyOpLebv24LsiA0uHgxfSexTznW2qC0q18APzvuUo91yrNXjHuZ0NMTWf+P2PXyXWCKIqKh9Q8shdlYw+HIN59Ftv49sxib16ypLa7eyXEmFC6ZYUaqinjZ5zJniI2iWMiWMjlztA6VuwSrc4OZIbvicQbm5IvqPs6lJpKPAnD1lVgqkf9dDZozjIrKSCobbx8THkDc4jwm9DrjoUmqToBJ3vPW0J1CCbviAf2epvJlbyNkzt6VdlxHqJ3CIiEhERAEREAREQBERAEREB4VUNARkozBtNHPU03RFO/J0cGWK4FfDu61ik1GK2GF7o21dRSzucwkHg5aeSOQXGsAyUovz23qU7FZK6Pqbqiqtqp4HHeO+ZR2mnUBgNZWiWs/AoTmqrm9Xax72p7AeJOYZcpvq1ki2q5oeKYNFg2JYX/ACZM899ua2ZnCZxKwvjZnIGqzg93JdoItZfXcLp3NfUlzSBJUZmbPCb3vAzN6zHDoV9zJ6Ig9IKypc2Nj6SNueRtrVOa/J5oW2qZNZVD/pIzzVPvhC58Z8KppmfKLuoj3FTi1kvKkefQkpVqrtxS9lf8lYwjGqx7qhr6MExVBY3x0TQGGON4F8vh2z+VbjG5SXf1V/U2f+y3/bUqizsdtys6RSzvgN6S2Qh12zxutbUdRA3Erqo8anfG1woXOuBrE9MLnftPGpiohD2uadjgQekWUNotKQ18TvKieeon3g9a0teHocEpKni07aTVu61+zZxR4/WGtMZoiGd7ZwzhqYku4XKX5uK2q3NxrHSDEp5MkPebmmR1/PU5uBzHVx9CtBgbmz5Rmy5c1hfLe+W+21wDZQ1F46skk2thGRvPrB/e61FNWebkWxss0Y0kvrdu27+EdMVdMAAKJwsLW4am1faXv8pz/wBRk/XUn+tSaWVDsVlwKBJjs9RBTyy0ljwrwcssGUlshZYXdcHwLG+++tT8mKVAOqgkP6aiH3yLZpVBaAFoAySB2oAbb3Or5Rv0qSNWzghI4jLlDr84uttci7nnwlGOJq3VtIvtqis4nj1RYRtoZWyS6m+Nojq3nVJxcdlrmx2aljiAw6YAzQxEmShd52QMJGWa+Y31X1Xtew2SuCwmZ76hwtfwYwdzRt93WpWWjzWzAOsQ4XANi03aRfeCAQVMtPLcnDPxW67W+3p+9/Yqdbibop2Td61DWv8ABfcU5v6sp3fctek2mE9KGSR0kz2ZmsdG+NrXPc51gIpGyE5/k5HXttCtdVh4kGV7bi4PUvnndD0mr8OmZKylo3QukbDTySCQzB0kYLwbOGUEtcNW4BVnLRGuHoOFSdl5Xr34khV4s6OposQdTzUzS80VQ2cRtdwU9nRyHK4+A2a2s2PhHUvpgKpAwioraCaDEo4mSzB7PElzmNGoxvu4k5g4X6ApTQDHXVdFG6XVPCXQVA3iaE5H357B31lhNcT0KburFkREVDUIiIAiIgCIiAIiIAiIgCo2nOFxOq6V1TE2SCrD6GYOvbM8tmpnXGsHhI3NBB1GRXlQGneGunoKhsfnGM4WK20SwkTR2+swDpQhkTo/3McPoZRNT09pB5LnvkkLLixyhxsDbVfbyq1LkwjEm1MEU7PJnjZIOQPaHW6L2XWtUczb4mp9K0vDy0FzQQDxA7VtRFJRJLYIiIWBVdrXd71jZNjJhZ3YD+6etWJcOM4aJ4y34w1tPEfcdivBpPXY48bSlUp3h9UWmvVcO+xnidZwMT38Q1c51DtWjR+i4KFt/Kf4buc7L9FlHwUc8/BtnaGxxEF1zcyEbLqxBTLyrKZ0G69XxmmklZJ6b7v7IIl0WZ6BrnhD2lrhcOFiFC/zYOphneYgbhlvbf2LoxHSyjp/P1lPGRudLFm9W9+xRg7o1K/4Myqqv/Gpal49dzWt6bqVNx2ZhVwlOs7zjf47dV0LNDEGNDWiwaLADcFmqwNIq6TzGDyNB+NVVFNBbnYzhHdiyFHi8vlS0FMD6EdTUuHS9zG9ipmOpU2lZFlVW7oOhzsThhYJhFwFQ2Yuc0uBDWubl1EW8rato0KqJPhGMVjuSBtNSjm8Bhd9pZt7mFCSDNFJUOG+pnqZ7/Ve8t7FDkXVNrU6q/S+igJE1bTMOvU6aK/q3v2KqaN6RQjGJe83mamxFge8sjnyRVUYtmLi0NDZGb7+UAr1QaM0tP5ikgi+jiiYesC6krKrdy0Y2PURFBcIiIAiIgCIiAIiIAiIgC8cvUQFK7nZ4OCalO3D6qenF/yefhYjzcHI0dCtSqFLKKbHKuNxs2tpYakXsBnhcad+vjy5T0KRr9O6CDVLXU4I+KJGvd6rLnsWiehzzjqTyKqjuhRyfBaOvqb7DHSyMZ+smyALL+VsUl8zhcUI3Oqqpp644GuI9ZTmQUGWhAqwMCxWXzuJU9Pxilpc56JKh5/ZWY7nLZPhVfX1F9rXVLomepAGBVzEqmyarsVhgF554ohxySRsH2iFBS90qgByx1PDu9GmjnqD1xNI7V30Pc6w6E3ZQQE+k9gldz5pMx7VPwwNYLNaGgbmgAdQUZi3hop40wqJfg2D1r+Iz8BSN5/GvzW+qsgcYl2RUFKDtzyVNS8dDAxvarjZeqLstkiU8aI1snwjGZgD8Wlgpqe3M9we7tWQ7l9G74QaiqP9pqamUepmDexW5FBayInDtE6Sm8xR08ZG9kUQPrWuetStl6iEhERAEREAREQBERAEREAREQBERAEREAREQBERAfMu6bQxy4hQCWJkgLJ7h7WuHlxbiOUq9YXgdPTsHAU0MWoebjjZ+yAiIDvWaIgC9REAREQBERAEREAREQBERAEREAREQBERAEREAREQH//Z"/>
          <p:cNvSpPr>
            <a:spLocks noChangeAspect="1" noChangeArrowheads="1"/>
          </p:cNvSpPr>
          <p:nvPr/>
        </p:nvSpPr>
        <p:spPr bwMode="auto">
          <a:xfrm>
            <a:off x="134938" y="-896938"/>
            <a:ext cx="2476500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18437" name="AutoShape 4" descr="data:image/jpg;base64,/9j/4AAQSkZJRgABAQAAAQABAAD/2wCEAAkGBhQQERQUEBAUFBQQFBUVFRcUFQ8UFxQWFhQXFBcUFhQXHCYeFxklGRYXHy8gJCcpLC0tFx4xNTAqNSYrLCkBCQoKDgwOGg8PGjAkHCQsKjQsLCwqLCksLCwsKSksKSosLCwsKSopKSk1KS0vLCwsLDUpKikpLSwsNSwqKSwsLP/AABEIAMIBBAMBIgACEQEDEQH/xAAbAAEAAgMBAQAAAAAAAAAAAAAABQYCAwQBB//EAFIQAAEDAgIEBwoICQsFAQAAAAEAAgMEEQUSBiExQRNRYXGBkaEHFCIjMjNSksHRNEJicnOCorEkQ1Njg5OywvAVFhdUZKOktNLT8URVdJTyJf/EABkBAQADAQEAAAAAAAAAAAAAAAABAgMEBf/EADARAAIBAgQEBQQCAgMAAAAAAAABAgMRBBIhMUFRYYETInGRoTKxweFi0XLxBUJS/9oADAMBAAIRAxEAPwD7iiIgCIiAIorSXSBtDAZnxySBrmNyxBhcTI8Mbqc4C2ZwF771XXaSYpN5jDYacbnVdRmPTFACRzFylJvYhtLcu915dUU4RiU3n8W4IHayjp4mdUspc7sWuTufUzherlqaq2smqqp3NsNpLWlrAOjcrZGUdWJZ8R0woqe/D1tPGRudLEHere/YoY91Sid8H74qjxU1LVSX5nFoaetcmj8WFF5bQtoS9msiEU7ngDfceERyqQp8dDq2akt5mCGYG+3O57XAjdbKz1lOTqVdXoc7tOaqT4PgtUb76iSlph1Fzndiwdi2MSeTTUEH0s1TOR+rY0HrVgAXq0VJGbrMrjqPFX+VidPF9DRh3UZZD9yxOi9U8eNxqtP0TaSDqyxm3WrKgU5IlfEkVhugjSfGYhicnzq2YDqYAsx3LqNw8Yap5+VV1h+56tccVtq2KjS4E5pcWU49yPDTtgkPPU1v+4vP6IsOHkxSt+bU1Y/fVyRRZE5nzKb/AEWUzfNVNfF9HWTD77oO529vm8ZxRvIahr/2mK5ImVE55FP/AJmVjfIx2rHzo6V/aQvRoviQ2Y9L9ajoireijKhnkU/+bmK/9+/wFJ/qXo0axQ7ced9Whox7Vb0TKic7Kh/M+uPl49VH5kFIz7gsf6OC/wA9i2JyA7u+eDb1Mare6QBRekGK8BSzy7OBhlf6sbnDtCnKRnZF9ySkDaAvaXFs9TUyML3Oe7IJTEy7jrPgRt1q6qC0Hw/vfDqOIixZTxZh8osDnfaJU6sjpCIiAIiIAiIgCIiAIiICO0hwgVdLNA7UJ4nsv6JcLNdzh1j0KI0YxB1VSQzOHhvYBIPRlYSyVvRI1wVnKqWjI4GqxCm3MqBUx/R1bM5tyCZk3WrwdmZVFdEwWkblVe6fRyzYXUspw4vLWnK25c5jZGue0AbfBB1b9YV1XhYOJauV0c6Vnc+O6F4nhss+Hx0lC51THBaSWNr4+93BgD3THUJLnP4Rzbba81lL4ZTPbilVWPa65NKwNynM2nldPTi7dvlRQSniF+JfRzTjXYbe3nVU0dNQ/EK3hooWBraZhyTSSOBEb3tteNocCJDc6rEW17VUvq7llRbe9+VZthC0zIyszQxhK6GR2WSKjdyyQREUFgiIhARYmQDetbqjiCmwubl454G1c5lJWKtlIzG50/EtbpCViiskitzxVruiEmgkiaddU+CnH6adjD9kuVmVb0oHCVeGQenWGY81NDJJ+0WqJ7FoK8kXhjbCw2DUFkiLlO0IiIAiIgCIiAIiIAiIgCqWJ+JxemfurKWaA8WeBzaiPpyumVtVU0/GRtJUbO9q6nLjxMlJpn9k3YpRD1RYERFqcoUBg+rEMQ5RSH+5cP3e1T6rOG10YxStYZGBz46PK0uYHOIZPmAbe5IFlDJXEsyJdRrtIoBU97OkAlyB4B1BwN9QO91he3EQjaW5aFOU75Ve2vYkkWozjcsDMeZXSbM7o6CVgZgucnjRTlK5jY6fiCwLidpXiK1kRdhERSQEREAREQBVweNxyBu6koZpeZ08zIh9lhVjVf0T8ZiuJyHZE2kp2/VjdM8etIFnU2NaK8xdkRFznWEREAREQBERAEREAREQBVrukUvCYXWAbWwPkb86Lxo7WBWVcmK03CwSxn8ZG9nrMLfagNNHUiWNkg2SMa8czmh3tW5V3QGtD8LonE6+9om9LGhh/ZU26fiW6TZyN2ZuLlXcPgYzEatzI2gvgpHEhrRcmSsDnat5trO9TBUPSfD6jkpqQf3tYVOUrm3Jp0x47BUig0ejxKGaeUFr6md74ZG6nxsZ4qIg8VmXtvvzFTOmVa6OkeI/OT5YI/nynJq5gXHoUpQUYhijib5MTGsHM0AexUlFTnley/J3Uak8PR8SDtKT09Fq/dtexWcL0jlpZBS4kQHHVDUfEmHE4/Ffynp3E21cmKYVHUxmKZgcx3WDuc07iONVenxCbCnNiqy6WkccsU9iXRcTJQN3L1cQjM6WktufL1/s0dOGMWakrVOMeEusev8AH25F0RYRyBwDmkFrgCCCCCDsII2hZroueW1Z2YREQgIiIAiIgCIiA8UJ3MxnjrJjr75xCqe0/IY4Qt6LRqWqqjg2PedkbXPPM0Fx+5cHcspTHhNHfa+LhTymZ7piftrGqzoordlrREWJ0BERAEREAREQBERAEREAXjl6vCgKH3Nj/wDmwtP4t08fqVMrQOoBWdVrucx3pJB6NZWD/EvPtVo4Erpi1Y4przMwULh7h3/Waxqjo2njuBO+x5bPB6QpzgjxKtYFgkMVXWOZTxMLZIbOEbAW3pmOdZ1ri+a5UtkRW5jiR4fEqeLa2kY6pf8APd4uIc41u6VZAqxoT441NYR8KmIZ9FF4tnt6lZyVnR1TlzOzG+SUaX/hJd938t+wWuop2yNLHtDmvFnNcAQRxELhk0giBs3M8/JaSuqirmTNuw7NoO0c4W7i7ao8qli6UpWhNX6Mqb6eXCHF0QdNQk3fH5UlNc63MJ2s/g+kbZQYhHPG2SJ4ex4uCPuPEeMHYugqo1+BS0MjqjDm5mON5qX4r+N8Xou5B0X8lctnS21j9j21OGMVpu1Tg+Euj5Prx48y3oo7A8dirIhJC6+5zTqcx3ouG49h3KQXQpKSujzqlOVOThNWaK9pLpK+mlgjhgM75eEc5jb5sjBtby7dx8khduCaSwVgPBPs9vlRv8GRltuZh+8XCiME/CMTq59raZraWPn8qS3SD6yksb0UhqiHm8czdbZojlkBGy5HldPQQuaLqO8o7X2PVqww0FGjUTUrJuS11etmuSTS019SaRVAY5VYf4NezhoRqFTC3WB+djGznH2lZqHEI52B8MjXsOwtNxzHiPIda2hUUtOPI4a+EqUVm3jwktV+n0ep0ovLr1aHKQGn1VwWG1jt/e8jRzvHBjtcrPgdFwNNBF+ShjZ6jA32Km90puah4P8AL1NJF61TGf3V9AC56m51UdgiIszYIiIAiIgCIiAIiIAiIgCIvCgKT3ODaGrb6GJVzf76/tVsVU0DGV+Jt9HFKg9EjIpP3irWtVsc0/qYUJhUQdPiDXC4dNECOMGipwR1KbUPgvwmv+ni/wAlToyESlPTtjaGsa1rW7GtAaBv1Aago3SeqyQOtteQ3r1nsBUsoLSYZnU7PSk9w9pWlNLMjh/5CbWHm1u9Pd2/JI4ZQtijaA0A5RmO8m2slRJjEVeNVmzt6L297e1WJQOk4yGGUfi5NfNqd+6etWpu8teJhjaapUYyivocX2vZ/DJvghxLzgAswvVnc9PQqmO6JPEhqsPcI6keU0+bqBva8bM3L9x1jGj0yjfBM944KelY50sD9TmuaNVr+U0mwvyjkvbVXNK9CYa8Au8XK3UJGjWW72OHxhxcXYcJRlG7h7Hp0a9Krlhitla0lulyfNfK+DRoHhboqGIuHhz3ned5MhuCfq5VPlp4l0xsDQABYNAAHEBqA6lktqflikcWIqeNVlUfFtnGRdVev0MyPM2HS97Sna0a4ZOR0ewdAtyb1cjGCtboOJJRjPcUa9Sg7we+64P1WzKhRaZmN4hxGLvaU+S/bDJytfu6TblCtDXXFxrB1jlHGtWIYcyZhjmja9jtocLjnHEeUa1VXYBVYec2HycNDtNNMb2+ifu5tX1lW84b6r5/Z05MPifp8k+T+l+j3j306nT3Qj+DwHcK+iJ/XtV+XyTS/S6Gpw+Ya4p6d8EjoZfBeODqI3Oy38rUDy8gX1ppuFWUlLVFPBnR8lRWZ6iIqgIiIAiIgCIiAIiIAiIgCFEQFL0aOXEcWj/P00o/S0rbnrYVaVWKQcHjdW38vRUsvPwcs0R+8KzrSOxzz3PHkgGwubGwva54r7lVtHKiodW1nCU8cbS+EuPDF5B71YA1rRGA7YCTcWvvVqUdhzbTVR45Y/8ALQj3qWVWxIqDrjnrYW/k2lx6b+4KcUHQjPXTO9Bob93uK1hxfQ4Mbr4cOcl8a/gnFF6Sw5qd/wAmzuo6+y6lForos8T2+kxw7Cqxdmmb4mn4lGcOaZjh02eKN3Gxp7Na6VF6MyZqZnycw6nFSiSVpNEYaeejCXNL7BERVNwiLCaYMaXOIAAuSUDaSuzNFopK9kovG8OA28Y5wda3qWrbkRkpK8XdAhaXw8S3IidiXqVHTnRuKrpJ80YMrYZTG8anBwY4tGbeL7jqVk0Vr+HoqWX8rTwv6XRtJ7brZPGNu7fzKA7lb8tBwBPhUM9RTH9HM4t+w5izmlujop1JSWWTult0LgiIqGgREQBERAEREAREQBERAEREBT8UbweNUrv6xRVUXTFLDMOxzlZVXtM25KrDJvRq3wnmqKaVn7TWqwhaRMKm4Udhz/wiqHE+I9cDPcu6d5a1xa0uIBIaC0FxA1NBOoX2XKruAYjLJWVYfSujaHQtcXSQuyuEDXWAYTmuHt2KWUSLKoTRzwjO/wBOU9Q/5UxM+zSeIE9QuorRVn4OD6TnHtt7FovpfY4KuuJprkpP7L8kwhRFQ7iE0X8FsrPycrh/HUptQuFeDVVLeMteOn/6U0tKn1XOHAaUVHk2vZtBERZncCoGoBq5+D/Ewnw7fGdxfxy8ikcXr+Bic742xo43HZ7+hMHoeBia0+UfCceNx2+7oV4+VZvY4a68aoqPBay/C78eiI2aFtPVxFgytnBa4DZfVbVz27VPqA0pNjA4fFk9x9in1M9UmVwtoVatNbJp+6/QRLrTJPxKiVzvvY9nfuVZ0XfwGK18BOqpZBWRjlsaeY+sxh6VYFWtIHd71+H1WxplfRy/NqW3jvyCVjfWScfKWpS8xe0RFgdQREQBERAEREAREQBERAEREBVe6V4NFw2+kqKWo5hHURlx9QuU+uTS3Du+KGqhA1y08zB84xkN7bLTo7iHfFJTzfloIpDzuja49pKvEyqEioPBHnvvEBuEtOek0kV/uCnFE4I0cLWHeaoX6KSmA7FYyWx1Yw/LBKfkO7Rb2rDAo8tPEPk369ftWnSeS1M/lyj7QUhSR5Y2N9FrR1ABaf8ATucC1xb6RXy3/RtREVDuIR/gV7fzsVukX/0qbUHj5yS08novynmNvZdTivLZPocOF8tSrD+V/dJ/2ERaK6pEcbnn4rSec7h1qu52SkopyeyIiY98VbW7WU/hHiLv+bdRU8FE6N0uWLO7ypiXk8+z39Klleb1suBx4KLyOpLebv24LsiA0uHgxfSexTznW2qC0q18APzvuUo91yrNXjHuZ0NMTWf+P2PXyXWCKIqKh9Q8shdlYw+HIN59Ftv49sxib16ypLa7eyXEmFC6ZYUaqinjZ5zJniI2iWMiWMjlztA6VuwSrc4OZIbvicQbm5IvqPs6lJpKPAnD1lVgqkf9dDZozjIrKSCobbx8THkDc4jwm9DrjoUmqToBJ3vPW0J1CCbviAf2epvJlbyNkzt6VdlxHqJ3CIiEhERAEREAREQBERAEREB4VUNARkozBtNHPU03RFO/J0cGWK4FfDu61ik1GK2GF7o21dRSzucwkHg5aeSOQXGsAyUovz23qU7FZK6Pqbqiqtqp4HHeO+ZR2mnUBgNZWiWs/AoTmqrm9Xax72p7AeJOYZcpvq1ki2q5oeKYNFg2JYX/ACZM899ua2ZnCZxKwvjZnIGqzg93JdoItZfXcLp3NfUlzSBJUZmbPCb3vAzN6zHDoV9zJ6Ig9IKypc2Nj6SNueRtrVOa/J5oW2qZNZVD/pIzzVPvhC58Z8KppmfKLuoj3FTi1kvKkefQkpVqrtxS9lf8lYwjGqx7qhr6MExVBY3x0TQGGON4F8vh2z+VbjG5SXf1V/U2f+y3/bUqizsdtys6RSzvgN6S2Qh12zxutbUdRA3Erqo8anfG1woXOuBrE9MLnftPGpiohD2uadjgQekWUNotKQ18TvKieeon3g9a0teHocEpKni07aTVu61+zZxR4/WGtMZoiGd7ZwzhqYku4XKX5uK2q3NxrHSDEp5MkPebmmR1/PU5uBzHVx9CtBgbmz5Rmy5c1hfLe+W+21wDZQ1F46skk2thGRvPrB/e61FNWebkWxss0Y0kvrdu27+EdMVdMAAKJwsLW4am1faXv8pz/wBRk/XUn+tSaWVDsVlwKBJjs9RBTyy0ljwrwcssGUlshZYXdcHwLG+++tT8mKVAOqgkP6aiH3yLZpVBaAFoAySB2oAbb3Or5Rv0qSNWzghI4jLlDr84uttci7nnwlGOJq3VtIvtqis4nj1RYRtoZWyS6m+Nojq3nVJxcdlrmx2aljiAw6YAzQxEmShd52QMJGWa+Y31X1Xtew2SuCwmZ76hwtfwYwdzRt93WpWWjzWzAOsQ4XANi03aRfeCAQVMtPLcnDPxW67W+3p+9/Yqdbibop2Td61DWv8ABfcU5v6sp3fctek2mE9KGSR0kz2ZmsdG+NrXPc51gIpGyE5/k5HXttCtdVh4kGV7bi4PUvnndD0mr8OmZKylo3QukbDTySCQzB0kYLwbOGUEtcNW4BVnLRGuHoOFSdl5Xr34khV4s6OposQdTzUzS80VQ2cRtdwU9nRyHK4+A2a2s2PhHUvpgKpAwioraCaDEo4mSzB7PElzmNGoxvu4k5g4X6ApTQDHXVdFG6XVPCXQVA3iaE5H357B31lhNcT0KburFkREVDUIiIAiIgCIiAIiIAiIgCo2nOFxOq6V1TE2SCrD6GYOvbM8tmpnXGsHhI3NBB1GRXlQGneGunoKhsfnGM4WK20SwkTR2+swDpQhkTo/3McPoZRNT09pB5LnvkkLLixyhxsDbVfbyq1LkwjEm1MEU7PJnjZIOQPaHW6L2XWtUczb4mp9K0vDy0FzQQDxA7VtRFJRJLYIiIWBVdrXd71jZNjJhZ3YD+6etWJcOM4aJ4y34w1tPEfcdivBpPXY48bSlUp3h9UWmvVcO+xnidZwMT38Q1c51DtWjR+i4KFt/Kf4buc7L9FlHwUc8/BtnaGxxEF1zcyEbLqxBTLyrKZ0G69XxmmklZJ6b7v7IIl0WZ6BrnhD2lrhcOFiFC/zYOphneYgbhlvbf2LoxHSyjp/P1lPGRudLFm9W9+xRg7o1K/4Myqqv/Gpal49dzWt6bqVNx2ZhVwlOs7zjf47dV0LNDEGNDWiwaLADcFmqwNIq6TzGDyNB+NVVFNBbnYzhHdiyFHi8vlS0FMD6EdTUuHS9zG9ipmOpU2lZFlVW7oOhzsThhYJhFwFQ2Yuc0uBDWubl1EW8rato0KqJPhGMVjuSBtNSjm8Bhd9pZt7mFCSDNFJUOG+pnqZ7/Ve8t7FDkXVNrU6q/S+igJE1bTMOvU6aK/q3v2KqaN6RQjGJe83mamxFge8sjnyRVUYtmLi0NDZGb7+UAr1QaM0tP5ikgi+jiiYesC6krKrdy0Y2PURFBcIiIAiIgCIiAIiIAiIgC8cvUQFK7nZ4OCalO3D6qenF/yefhYjzcHI0dCtSqFLKKbHKuNxs2tpYakXsBnhcad+vjy5T0KRr9O6CDVLXU4I+KJGvd6rLnsWiehzzjqTyKqjuhRyfBaOvqb7DHSyMZ+smyALL+VsUl8zhcUI3Oqqpp644GuI9ZTmQUGWhAqwMCxWXzuJU9Pxilpc56JKh5/ZWY7nLZPhVfX1F9rXVLomepAGBVzEqmyarsVhgF554ohxySRsH2iFBS90qgByx1PDu9GmjnqD1xNI7V30Pc6w6E3ZQQE+k9gldz5pMx7VPwwNYLNaGgbmgAdQUZi3hop40wqJfg2D1r+Iz8BSN5/GvzW+qsgcYl2RUFKDtzyVNS8dDAxvarjZeqLstkiU8aI1snwjGZgD8Wlgpqe3M9we7tWQ7l9G74QaiqP9pqamUepmDexW5FBayInDtE6Sm8xR08ZG9kUQPrWuetStl6iEhERAEREAREQBERAEREAREQBERAEREAREQBERAfMu6bQxy4hQCWJkgLJ7h7WuHlxbiOUq9YXgdPTsHAU0MWoebjjZ+yAiIDvWaIgC9REAREQBERAEREAREQBERAEREAREQBERAEREAREQH//Z"/>
          <p:cNvSpPr>
            <a:spLocks noChangeAspect="1" noChangeArrowheads="1"/>
          </p:cNvSpPr>
          <p:nvPr/>
        </p:nvSpPr>
        <p:spPr bwMode="auto">
          <a:xfrm>
            <a:off x="287338" y="-744538"/>
            <a:ext cx="2476500" cy="184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Tw Cen M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Scientific Method</a:t>
            </a:r>
          </a:p>
        </p:txBody>
      </p:sp>
      <p:pic>
        <p:nvPicPr>
          <p:cNvPr id="19458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295400"/>
            <a:ext cx="5230813" cy="5029200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5638800" y="1524000"/>
            <a:ext cx="3200400" cy="4525963"/>
          </a:xfrm>
        </p:spPr>
        <p:txBody>
          <a:bodyPr>
            <a:normAutofit fontScale="92500" lnSpcReduction="10000"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Scientific investigations do not always follow exactly the same steps in the same order.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Some of the steps can be repeated.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After the experiment…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Experiments must be verified by </a:t>
            </a:r>
            <a:r>
              <a:rPr lang="en-PH" b="1" dirty="0" smtClean="0">
                <a:solidFill>
                  <a:srgbClr val="000000"/>
                </a:solidFill>
                <a:latin typeface="Verdana" pitchFamily="-111" charset="0"/>
              </a:rPr>
              <a:t>repetition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 and </a:t>
            </a:r>
            <a:r>
              <a:rPr lang="en-PH" b="1" dirty="0" smtClean="0">
                <a:solidFill>
                  <a:srgbClr val="000000"/>
                </a:solidFill>
                <a:latin typeface="Verdana" pitchFamily="-111" charset="0"/>
              </a:rPr>
              <a:t>replication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Results must be reviewed by other scientists not involved in the investigation.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pic>
        <p:nvPicPr>
          <p:cNvPr id="20483" name="Picture 2" descr="http://www.s-o.k12.ia.us/teacher_web/wedgem/Sites/SCIENCE%20PICS/science_scientificmetho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9913" y="2438400"/>
            <a:ext cx="47910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Replication versus Repetition?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Repetition is done when the same scientist repeats the study in the same location.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sp>
        <p:nvSpPr>
          <p:cNvPr id="21507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PH" smtClean="0">
                <a:solidFill>
                  <a:srgbClr val="000000"/>
                </a:solidFill>
                <a:latin typeface="Verdana" pitchFamily="34" charset="0"/>
              </a:rPr>
              <a:t>Replication is done when other scientists reproduce the study in different locations.</a:t>
            </a:r>
          </a:p>
          <a:p>
            <a:endParaRPr lang="en-US" smtClean="0"/>
          </a:p>
        </p:txBody>
      </p:sp>
      <p:sp>
        <p:nvSpPr>
          <p:cNvPr id="21508" name="Text Placeholder 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pPr algn="ctr"/>
            <a:r>
              <a:rPr lang="en-US" smtClean="0"/>
              <a:t>REPETITION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REPLICATION</a:t>
            </a:r>
            <a:endParaRPr lang="en-US" dirty="0"/>
          </a:p>
        </p:txBody>
      </p:sp>
      <p:pic>
        <p:nvPicPr>
          <p:cNvPr id="21510" name="Picture 2" descr="http://4.bp.blogspot.com/-gftObp4-7S4/TV4CQ03QFEI/AAAAAAAACkc/PDA7IssmKrU/s1600/scient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267200"/>
            <a:ext cx="12954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4" descr="http://www.leebullen.com/Finished%20Pics/Scientis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5181600"/>
            <a:ext cx="1827213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How do we know the results are reliable and trustworthy?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267200" y="1828800"/>
            <a:ext cx="4876800" cy="4525963"/>
          </a:xfrm>
        </p:spPr>
        <p:txBody>
          <a:bodyPr>
            <a:normAutofit fontScale="775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Peer-reviewed scientific journals are the most reliable.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Books written by scientists about their field of study are trustworthy.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Government or academic web pages are the most reliable Internet sources.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Commercial web pages are often unreliable.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pic>
        <p:nvPicPr>
          <p:cNvPr id="22531" name="Picture 2" descr="http://www.rateyourwebhosting.com/wp-content/uploads/2010/09/reliable-web-host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06638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14338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76600"/>
            <a:ext cx="8153400" cy="990600"/>
          </a:xfrm>
        </p:spPr>
        <p:txBody>
          <a:bodyPr/>
          <a:lstStyle/>
          <a:p>
            <a:r>
              <a:rPr lang="en-US" sz="6600" dirty="0" smtClean="0"/>
              <a:t>What are the three ways we can investigate scientific questions?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6478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t2.gstatic.com/images?q=tbn:ANd9GcSX_xwfWwWU8N5zRab5LQQHp_Cir1jmhlkkpeMKFhJfb4XylCIF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133600"/>
            <a:ext cx="291306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/>
              <a:t>How do we investigate science?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172200" cy="4525963"/>
          </a:xfrm>
        </p:spPr>
        <p:txBody>
          <a:bodyPr>
            <a:normAutofit fontScale="850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Verdana" pitchFamily="-111" charset="0"/>
              </a:rPr>
              <a:t> 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An </a:t>
            </a:r>
            <a:r>
              <a:rPr lang="en-PH" b="1" dirty="0" smtClean="0">
                <a:solidFill>
                  <a:srgbClr val="3399CC"/>
                </a:solidFill>
                <a:latin typeface="Verdana" pitchFamily="-111" charset="0"/>
              </a:rPr>
              <a:t>experiment 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is an organized procedure to study something under controlled conditions.  They may be done in the field or the lab.</a:t>
            </a: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US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b="1" dirty="0" smtClean="0">
                <a:solidFill>
                  <a:srgbClr val="3399CC"/>
                </a:solidFill>
                <a:latin typeface="Verdana" pitchFamily="-111" charset="0"/>
              </a:rPr>
              <a:t>Observation 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is the process of obtaining information by using the senses.</a:t>
            </a: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US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b="1" dirty="0" smtClean="0">
                <a:solidFill>
                  <a:schemeClr val="accent1">
                    <a:lumMod val="75000"/>
                  </a:schemeClr>
                </a:solidFill>
                <a:latin typeface="Verdana" pitchFamily="-111" charset="0"/>
              </a:rPr>
              <a:t>Models</a:t>
            </a:r>
            <a:r>
              <a:rPr lang="en-PH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-111" charset="0"/>
              </a:rPr>
              <a:t> 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are useful for studying things that are very small, large, or complex.</a:t>
            </a:r>
            <a:endParaRPr lang="en-PH" dirty="0">
              <a:solidFill>
                <a:srgbClr val="000000"/>
              </a:solidFill>
              <a:latin typeface="Verdana" pitchFamily="-11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Investigations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4366725"/>
              </p:ext>
            </p:extLst>
          </p:nvPr>
        </p:nvGraphicFramePr>
        <p:xfrm>
          <a:off x="381000" y="1752600"/>
          <a:ext cx="8305800" cy="457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479800"/>
                <a:gridCol w="2768600"/>
              </a:tblGrid>
              <a:tr h="462907">
                <a:tc>
                  <a:txBody>
                    <a:bodyPr/>
                    <a:lstStyle/>
                    <a:p>
                      <a:r>
                        <a:rPr lang="en-US" dirty="0" smtClean="0"/>
                        <a:t>Investigation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Limitations</a:t>
                      </a:r>
                      <a:endParaRPr lang="en-US" dirty="0"/>
                    </a:p>
                  </a:txBody>
                  <a:tcPr/>
                </a:tc>
              </a:tr>
              <a:tr h="182626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Experiments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Organized procedure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Control of an environment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Can</a:t>
                      </a:r>
                      <a:r>
                        <a:rPr lang="en-US" sz="2000" baseline="0" dirty="0" smtClean="0"/>
                        <a:t> be repeated</a:t>
                      </a:r>
                      <a:endParaRPr lang="en-US" sz="2000" dirty="0" smtClean="0"/>
                    </a:p>
                    <a:p>
                      <a:pPr marL="0" indent="0">
                        <a:buFont typeface="Arial"/>
                        <a:buNone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May take long</a:t>
                      </a:r>
                      <a:r>
                        <a:rPr lang="en-US" sz="2000" baseline="0" dirty="0" smtClean="0"/>
                        <a:t> periods of time to repeat experiments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Expensive equipment</a:t>
                      </a:r>
                      <a:endParaRPr lang="en-US" sz="2000" dirty="0"/>
                    </a:p>
                  </a:txBody>
                  <a:tcPr/>
                </a:tc>
              </a:tr>
              <a:tr h="1141415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Observations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Low cost, minimal equipment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Uses</a:t>
                      </a:r>
                      <a:r>
                        <a:rPr lang="en-US" sz="2000" baseline="0" dirty="0" smtClean="0"/>
                        <a:t> senses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People sense</a:t>
                      </a:r>
                      <a:r>
                        <a:rPr lang="en-US" sz="2000" baseline="0" dirty="0" smtClean="0"/>
                        <a:t> things differently</a:t>
                      </a:r>
                    </a:p>
                    <a:p>
                      <a:pPr marL="0" indent="0">
                        <a:buFont typeface="Arial"/>
                        <a:buNone/>
                      </a:pPr>
                      <a:r>
                        <a:rPr lang="en-US" sz="2000" baseline="0" dirty="0" smtClean="0"/>
                        <a:t>(sound, taste, touch, sight)</a:t>
                      </a:r>
                      <a:endParaRPr lang="en-US" sz="2000" dirty="0"/>
                    </a:p>
                  </a:txBody>
                  <a:tcPr/>
                </a:tc>
              </a:tr>
              <a:tr h="1141415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Models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Help</a:t>
                      </a:r>
                      <a:r>
                        <a:rPr lang="en-US" sz="2000" baseline="0" dirty="0" smtClean="0"/>
                        <a:t> understand ideas that are too small, big, or dangerous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 smtClean="0"/>
                        <a:t>Cannot control</a:t>
                      </a:r>
                      <a:r>
                        <a:rPr lang="en-US" sz="2000" baseline="0" dirty="0" smtClean="0"/>
                        <a:t> all factors in a model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 smtClean="0"/>
                        <a:t>Not an exact replica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59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kids.nceas.ucsb.edu/DataandScience/hypothesi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8575" y="2286000"/>
            <a:ext cx="4035425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/>
              <a:t>Parts of a Scientific 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925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Scientific investigations share certain basic elements.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628650" lvl="1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A </a:t>
            </a:r>
            <a:r>
              <a:rPr lang="en-PH" b="1" dirty="0" smtClean="0">
                <a:solidFill>
                  <a:srgbClr val="3399CC"/>
                </a:solidFill>
                <a:latin typeface="Verdana" pitchFamily="-111" charset="0"/>
              </a:rPr>
              <a:t>hypothesis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 is a </a:t>
            </a:r>
            <a:r>
              <a:rPr lang="en-PH" b="1" dirty="0" smtClean="0">
                <a:solidFill>
                  <a:srgbClr val="000000"/>
                </a:solidFill>
                <a:latin typeface="Verdana" pitchFamily="-111" charset="0"/>
              </a:rPr>
              <a:t>testable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 explanation that leads to a scientific investigation.</a:t>
            </a: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628650" lvl="1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To be useful, a hypothesis has to be </a:t>
            </a:r>
            <a:r>
              <a:rPr lang="en-PH" b="1" dirty="0" smtClean="0">
                <a:solidFill>
                  <a:srgbClr val="000000"/>
                </a:solidFill>
                <a:latin typeface="Verdana" pitchFamily="-111" charset="0"/>
              </a:rPr>
              <a:t>testable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 in a practical and meaningful way.</a:t>
            </a:r>
          </a:p>
          <a:p>
            <a:pPr marL="628650" lvl="1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b="1" smtClean="0"/>
              <a:t>Parts of a Scientific Investigation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0" y="1600200"/>
            <a:ext cx="4876800" cy="4525963"/>
          </a:xfrm>
        </p:spPr>
        <p:txBody>
          <a:bodyPr>
            <a:normAutofit fontScale="925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An </a:t>
            </a:r>
            <a:r>
              <a:rPr lang="en-PH" b="1" dirty="0" smtClean="0">
                <a:solidFill>
                  <a:srgbClr val="3399CC"/>
                </a:solidFill>
                <a:latin typeface="Verdana" pitchFamily="-111" charset="0"/>
              </a:rPr>
              <a:t>independent variable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 is the factor that is deliberately changed in the experiment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.   </a:t>
            </a:r>
            <a:r>
              <a:rPr lang="en-PH" b="1" dirty="0" smtClean="0">
                <a:solidFill>
                  <a:srgbClr val="000000"/>
                </a:solidFill>
                <a:latin typeface="Verdana" pitchFamily="-111" charset="0"/>
              </a:rPr>
              <a:t>Usually on x-axis</a:t>
            </a:r>
            <a:endParaRPr lang="en-PH" b="1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Font typeface="Wingdings"/>
              <a:buNone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endParaRPr lang="en-PH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228600" indent="-228600" fontAlgn="auto">
              <a:spcAft>
                <a:spcPts val="0"/>
              </a:spcAft>
              <a:buClr>
                <a:srgbClr val="66CC33"/>
              </a:buClr>
              <a:buFont typeface="Times New Roman" pitchFamily="16" charset="0"/>
              <a:buChar char="•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/>
            </a:pP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A </a:t>
            </a:r>
            <a:r>
              <a:rPr lang="en-PH" b="1" dirty="0" smtClean="0">
                <a:solidFill>
                  <a:srgbClr val="3399CC"/>
                </a:solidFill>
                <a:latin typeface="Verdana" pitchFamily="-111" charset="0"/>
              </a:rPr>
              <a:t>dependent variable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 is changes as a result of how the independent variable is changed</a:t>
            </a:r>
            <a:r>
              <a:rPr lang="en-PH" dirty="0" smtClean="0">
                <a:solidFill>
                  <a:srgbClr val="000000"/>
                </a:solidFill>
                <a:latin typeface="Verdana" pitchFamily="-111" charset="0"/>
              </a:rPr>
              <a:t>. </a:t>
            </a:r>
            <a:r>
              <a:rPr lang="en-PH" b="1" dirty="0" smtClean="0">
                <a:solidFill>
                  <a:srgbClr val="000000"/>
                </a:solidFill>
                <a:latin typeface="Verdana" pitchFamily="-111" charset="0"/>
              </a:rPr>
              <a:t>Usually on y-axis.</a:t>
            </a:r>
            <a:endParaRPr lang="en-PH" b="1" dirty="0" smtClean="0">
              <a:solidFill>
                <a:srgbClr val="000000"/>
              </a:solidFill>
              <a:latin typeface="Verdana" pitchFamily="-111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  <p:pic>
        <p:nvPicPr>
          <p:cNvPr id="17411" name="Picture 2" descr="http://t2.gstatic.com/images?q=tbn:ANd9GcSw4WE-5wwDE3dRk9RtddWaPJ5vn0nfuwHv3hvKOL0RCMob9Zy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3275013" cy="361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pic>
        <p:nvPicPr>
          <p:cNvPr id="1026" name="Picture 2" descr="http://www.ekcsk12.org/faculty/jbuckley/lelab/linegraph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752600"/>
            <a:ext cx="4339107" cy="435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1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image.tutorvista.com/Qimages/QD/457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64760"/>
            <a:ext cx="6934200" cy="3835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5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497</TotalTime>
  <Words>611</Words>
  <Application>Microsoft Macintosh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Scientific Investigations</vt:lpstr>
      <vt:lpstr>PowerPoint Presentation</vt:lpstr>
      <vt:lpstr>What are the three ways we can investigate scientific questions?</vt:lpstr>
      <vt:lpstr>How do we investigate science?</vt:lpstr>
      <vt:lpstr>Types of Investigations</vt:lpstr>
      <vt:lpstr>Parts of a Scientific Investigation</vt:lpstr>
      <vt:lpstr>Parts of a Scientific Investigation</vt:lpstr>
      <vt:lpstr>Variables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Parts of a Scientific Investigation</vt:lpstr>
      <vt:lpstr>Scientific Method</vt:lpstr>
      <vt:lpstr>After the experiment…</vt:lpstr>
      <vt:lpstr>Replication versus Repetition?</vt:lpstr>
      <vt:lpstr>How do we know the results are reliable and trustworthy?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Investigations</dc:title>
  <dc:creator>Mariah Sirkin</dc:creator>
  <cp:lastModifiedBy>Marc Sirkin</cp:lastModifiedBy>
  <cp:revision>11</cp:revision>
  <dcterms:created xsi:type="dcterms:W3CDTF">2011-08-25T23:40:50Z</dcterms:created>
  <dcterms:modified xsi:type="dcterms:W3CDTF">2016-06-24T11:50:04Z</dcterms:modified>
</cp:coreProperties>
</file>